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1"/>
  </p:notesMasterIdLst>
  <p:sldIdLst>
    <p:sldId id="257" r:id="rId2"/>
    <p:sldId id="295" r:id="rId3"/>
    <p:sldId id="336" r:id="rId4"/>
    <p:sldId id="337" r:id="rId5"/>
    <p:sldId id="343" r:id="rId6"/>
    <p:sldId id="338" r:id="rId7"/>
    <p:sldId id="394" r:id="rId8"/>
    <p:sldId id="411" r:id="rId9"/>
    <p:sldId id="339" r:id="rId10"/>
    <p:sldId id="340" r:id="rId11"/>
    <p:sldId id="341" r:id="rId12"/>
    <p:sldId id="349" r:id="rId13"/>
    <p:sldId id="350" r:id="rId14"/>
    <p:sldId id="342" r:id="rId15"/>
    <p:sldId id="344" r:id="rId16"/>
    <p:sldId id="345" r:id="rId17"/>
    <p:sldId id="346" r:id="rId18"/>
    <p:sldId id="259" r:id="rId19"/>
    <p:sldId id="348" r:id="rId20"/>
    <p:sldId id="347" r:id="rId21"/>
    <p:sldId id="372" r:id="rId22"/>
    <p:sldId id="368" r:id="rId23"/>
    <p:sldId id="369" r:id="rId24"/>
    <p:sldId id="374" r:id="rId25"/>
    <p:sldId id="378" r:id="rId26"/>
    <p:sldId id="375" r:id="rId27"/>
    <p:sldId id="379" r:id="rId28"/>
    <p:sldId id="376" r:id="rId29"/>
    <p:sldId id="377" r:id="rId30"/>
    <p:sldId id="380" r:id="rId31"/>
    <p:sldId id="412" r:id="rId32"/>
    <p:sldId id="413" r:id="rId33"/>
    <p:sldId id="414" r:id="rId34"/>
    <p:sldId id="415" r:id="rId35"/>
    <p:sldId id="417" r:id="rId36"/>
    <p:sldId id="416" r:id="rId37"/>
    <p:sldId id="418" r:id="rId38"/>
    <p:sldId id="333" r:id="rId39"/>
    <p:sldId id="332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5" autoAdjust="0"/>
    <p:restoredTop sz="95501" autoAdjust="0"/>
  </p:normalViewPr>
  <p:slideViewPr>
    <p:cSldViewPr>
      <p:cViewPr varScale="1">
        <p:scale>
          <a:sx n="92" d="100"/>
          <a:sy n="92" d="100"/>
        </p:scale>
        <p:origin x="84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A86B8-41A5-45BF-AE9B-96C920165E62}" type="datetimeFigureOut">
              <a:rPr lang="el-GR" smtClean="0"/>
              <a:t>6/6/2014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C186E-BD72-4EC5-9A2E-D7B3A468EF5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6300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Friday, June 06,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Friday, June 06,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Friday, June 06,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Friday, June 06,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Friday, June 06,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Friday, June 06,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Friday, June 06,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Friday, June 06,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Friday, June 06,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Friday, June 06,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Friday, June 06,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Friday, June 06,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 smtClean="0"/>
              <a:t>εννοιεσ Στην</a:t>
            </a:r>
            <a:br>
              <a:rPr lang="el-GR" dirty="0" smtClean="0"/>
            </a:br>
            <a:r>
              <a:rPr lang="el-GR" dirty="0" smtClean="0"/>
              <a:t>Κρυπτογραφια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137248" cy="2228056"/>
          </a:xfrm>
        </p:spPr>
        <p:txBody>
          <a:bodyPr/>
          <a:lstStyle/>
          <a:p>
            <a:r>
              <a:rPr lang="el-GR" dirty="0" smtClean="0"/>
              <a:t>Δ. Ζήνδρος</a:t>
            </a:r>
            <a:endParaRPr lang="en-US" dirty="0" smtClean="0"/>
          </a:p>
          <a:p>
            <a:endParaRPr lang="en-US" dirty="0"/>
          </a:p>
          <a:p>
            <a:r>
              <a:rPr lang="el-GR" dirty="0" smtClean="0"/>
              <a:t>Επιμέλεια διαφανειών: Π. Αγγελάτος, Δ. Ζήνδρος</a:t>
            </a:r>
            <a:endParaRPr lang="en-US" dirty="0" smtClean="0"/>
          </a:p>
        </p:txBody>
      </p:sp>
      <p:pic>
        <p:nvPicPr>
          <p:cNvPr id="4" name="Picture 2" descr="Padlo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41" y="5383701"/>
            <a:ext cx="1111859" cy="111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6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l-GR" dirty="0" smtClean="0"/>
              <a:t>Προβλήματα συμμετρικής κρυπτογραφίας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Κάθε ζεύγος ανθρώπων χρειάζεται ένα κλειδί</a:t>
            </a:r>
          </a:p>
          <a:p>
            <a:r>
              <a:rPr lang="en-US" dirty="0" smtClean="0"/>
              <a:t>n </a:t>
            </a:r>
            <a:r>
              <a:rPr lang="el-GR" dirty="0" smtClean="0"/>
              <a:t>άνθρωποι </a:t>
            </a:r>
            <a:r>
              <a:rPr lang="el-GR" dirty="0" smtClean="0">
                <a:sym typeface="Wingdings" panose="05000000000000000000" pitchFamily="2" charset="2"/>
              </a:rPr>
              <a:t> ~</a:t>
            </a:r>
            <a:r>
              <a:rPr lang="en-US" dirty="0" smtClean="0">
                <a:sym typeface="Wingdings" panose="05000000000000000000" pitchFamily="2" charset="2"/>
              </a:rPr>
              <a:t>n</a:t>
            </a:r>
            <a:r>
              <a:rPr lang="en-US" baseline="30000" dirty="0" smtClean="0">
                <a:sym typeface="Wingdings" panose="05000000000000000000" pitchFamily="2" charset="2"/>
              </a:rPr>
              <a:t>2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l-GR" dirty="0" smtClean="0">
                <a:sym typeface="Wingdings" panose="05000000000000000000" pitchFamily="2" charset="2"/>
              </a:rPr>
              <a:t>κλειδιά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l-GR" dirty="0" smtClean="0">
                <a:sym typeface="Wingdings" panose="05000000000000000000" pitchFamily="2" charset="2"/>
              </a:rPr>
              <a:t>Τα κλειδιά πρέπει να μείνουν μυστικά</a:t>
            </a:r>
          </a:p>
          <a:p>
            <a:r>
              <a:rPr lang="el-GR" dirty="0" smtClean="0">
                <a:sym typeface="Wingdings" panose="05000000000000000000" pitchFamily="2" charset="2"/>
              </a:rPr>
              <a:t>Κάπως πρέπει να τα ανταλλάξουν</a:t>
            </a:r>
          </a:p>
          <a:p>
            <a:endParaRPr lang="el-GR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158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err="1" smtClean="0"/>
              <a:t>Diffie</a:t>
            </a:r>
            <a:r>
              <a:rPr lang="en-US" dirty="0" smtClean="0"/>
              <a:t> &amp; Hellman, 1976</a:t>
            </a:r>
          </a:p>
          <a:p>
            <a:r>
              <a:rPr lang="en-US" dirty="0" smtClean="0"/>
              <a:t>RSA – </a:t>
            </a:r>
            <a:r>
              <a:rPr lang="en-US" dirty="0" err="1" smtClean="0"/>
              <a:t>Rivest</a:t>
            </a:r>
            <a:r>
              <a:rPr lang="en-US" dirty="0" smtClean="0"/>
              <a:t>, Shamir, </a:t>
            </a:r>
            <a:r>
              <a:rPr lang="en-US" dirty="0" err="1" smtClean="0"/>
              <a:t>Adleman</a:t>
            </a:r>
            <a:r>
              <a:rPr lang="en-US" dirty="0" smtClean="0"/>
              <a:t>, 1977</a:t>
            </a:r>
          </a:p>
          <a:p>
            <a:r>
              <a:rPr lang="el-GR" dirty="0" smtClean="0"/>
              <a:t>Νέα ιδέα:</a:t>
            </a:r>
          </a:p>
          <a:p>
            <a:pPr lvl="1"/>
            <a:r>
              <a:rPr lang="el-GR" dirty="0" smtClean="0"/>
              <a:t>Κάθε άνθρωπος έχει ένα </a:t>
            </a:r>
            <a:r>
              <a:rPr lang="el-GR" b="1" dirty="0" smtClean="0"/>
              <a:t>ζεύγος κλειδιών</a:t>
            </a:r>
            <a:r>
              <a:rPr lang="el-GR" dirty="0" smtClean="0"/>
              <a:t>:</a:t>
            </a:r>
          </a:p>
          <a:p>
            <a:pPr lvl="1"/>
            <a:r>
              <a:rPr lang="el-GR" dirty="0" smtClean="0"/>
              <a:t>Ιδιωτικό κλειδί &amp; Δημόσιο κλειδί</a:t>
            </a:r>
          </a:p>
          <a:p>
            <a:pPr lvl="1"/>
            <a:r>
              <a:rPr lang="el-GR" dirty="0" smtClean="0"/>
              <a:t>Τα κλειδιά συνδέονται μαθηματικά</a:t>
            </a:r>
          </a:p>
          <a:p>
            <a:pPr lvl="1"/>
            <a:r>
              <a:rPr lang="el-GR" dirty="0" smtClean="0"/>
              <a:t>Για κάθε ιδιωτικό κλειδί υπάρχει μοναδικό δημόσιο</a:t>
            </a:r>
          </a:p>
          <a:p>
            <a:pPr lvl="1"/>
            <a:r>
              <a:rPr lang="el-GR" dirty="0" smtClean="0"/>
              <a:t>Για κάθε δημόσιο κλειδί υπάρχει μοναδικό ιδιωτικό</a:t>
            </a:r>
          </a:p>
          <a:p>
            <a:pPr lvl="1"/>
            <a:r>
              <a:rPr lang="el-GR" dirty="0" smtClean="0"/>
              <a:t>Από το ιδιωτικό μπορούμε να βρούμε το δημόσιο</a:t>
            </a:r>
          </a:p>
          <a:p>
            <a:pPr lvl="1"/>
            <a:r>
              <a:rPr lang="el-GR" dirty="0" smtClean="0"/>
              <a:t>Από το δημόσιο δεν μπορούμε να βρούμε το ιδιωτικό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3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060848"/>
            <a:ext cx="2924810" cy="34122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07904" y="1984841"/>
            <a:ext cx="1800200" cy="4536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56376" y="1984841"/>
            <a:ext cx="1800200" cy="4536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559089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Whitfield </a:t>
            </a:r>
            <a:r>
              <a:rPr lang="en-US" dirty="0" err="1" smtClean="0"/>
              <a:t>Diffie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08104" y="554732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Martin Hellman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060848"/>
            <a:ext cx="2448272" cy="341227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err="1" smtClean="0"/>
              <a:t>Diffie</a:t>
            </a:r>
            <a:r>
              <a:rPr lang="en-US" dirty="0" smtClean="0"/>
              <a:t> &amp; Hellman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5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32856"/>
            <a:ext cx="2952328" cy="24823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592" y="472514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Ron </a:t>
            </a:r>
            <a:r>
              <a:rPr lang="en-US" dirty="0" err="1" smtClean="0"/>
              <a:t>Rivest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132856"/>
            <a:ext cx="2880320" cy="2482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3928" y="472514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Adi</a:t>
            </a:r>
            <a:r>
              <a:rPr lang="en-US" dirty="0" smtClean="0"/>
              <a:t> Shamir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2132856"/>
            <a:ext cx="1581752" cy="24823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79363" y="4725144"/>
            <a:ext cx="1578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Leonard </a:t>
            </a:r>
            <a:r>
              <a:rPr lang="en-US" dirty="0" err="1" smtClean="0"/>
              <a:t>Adleman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smtClean="0"/>
              <a:t>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Αρχή λειτουργίας:</a:t>
            </a:r>
          </a:p>
          <a:p>
            <a:pPr lvl="1"/>
            <a:r>
              <a:rPr lang="el-GR" dirty="0" smtClean="0"/>
              <a:t>Ό,τι κρυπτογραφείται με το δημόσιο κλειδί κάποιου, αποκρυπτογραφείται από το αντίστοιχο ιδιωτικό του.</a:t>
            </a:r>
          </a:p>
          <a:p>
            <a:pPr lvl="1"/>
            <a:r>
              <a:rPr lang="el-GR" dirty="0" smtClean="0"/>
              <a:t>Ό,τι κρυπτογραφείται με το ιδιωτικό κλειδί κάποιου, αποκρυπτογραφείται από το αντίστοιχο δημόσιο του.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9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θέλει να στείλει ένα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Δεν θέλει να το διαβάσουν άλλοι</a:t>
            </a:r>
            <a:endParaRPr lang="en-US" dirty="0" smtClean="0"/>
          </a:p>
          <a:p>
            <a:r>
              <a:rPr lang="el-GR" dirty="0" smtClean="0"/>
              <a:t>Ο καθένας έχει το ιδιωτικό και δημόσιο κλειδί του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κρυπογραφεί το μήνυμά της </a:t>
            </a:r>
            <a:r>
              <a:rPr lang="el-GR" b="1" dirty="0" smtClean="0"/>
              <a:t>με το δημόσιο κλειδί του </a:t>
            </a:r>
            <a:r>
              <a:rPr lang="en-US" b="1" dirty="0" smtClean="0"/>
              <a:t>Bob</a:t>
            </a:r>
            <a:endParaRPr lang="el-GR" b="1" dirty="0" smtClean="0"/>
          </a:p>
          <a:p>
            <a:r>
              <a:rPr lang="el-GR" dirty="0" smtClean="0"/>
              <a:t>Στέλνει στο δίκτυο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λαμβάνει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αποκρυπτογραφεί το κρυπτογραφημένο κείμενο </a:t>
            </a:r>
            <a:r>
              <a:rPr lang="el-GR" b="1" dirty="0" smtClean="0"/>
              <a:t>με το ιδιωτικό κλειδί του</a:t>
            </a:r>
          </a:p>
          <a:p>
            <a:r>
              <a:rPr lang="el-GR" dirty="0" smtClean="0"/>
              <a:t>Λαμβάνει το αρχικό κείμενο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7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</a:t>
            </a:r>
            <a:r>
              <a:rPr lang="en-US" baseline="-25000" dirty="0"/>
              <a:t>s</a:t>
            </a:r>
          </a:p>
          <a:p>
            <a:pPr lvl="1"/>
            <a:r>
              <a:rPr lang="en-US" dirty="0"/>
              <a:t>Alice’s secret</a:t>
            </a:r>
            <a:r>
              <a:rPr lang="el-GR" dirty="0"/>
              <a:t> 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n-US" dirty="0" err="1"/>
              <a:t>A</a:t>
            </a:r>
            <a:r>
              <a:rPr lang="en-US" baseline="-25000" dirty="0" err="1"/>
              <a:t>p</a:t>
            </a:r>
            <a:endParaRPr lang="en-US" baseline="-25000" dirty="0"/>
          </a:p>
          <a:p>
            <a:pPr lvl="1"/>
            <a:r>
              <a:rPr lang="en-US" dirty="0"/>
              <a:t>Alice’s public 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l-GR" dirty="0" smtClean="0"/>
              <a:t>Β</a:t>
            </a:r>
            <a:r>
              <a:rPr lang="en-US" baseline="-25000" dirty="0" smtClean="0"/>
              <a:t>s</a:t>
            </a:r>
            <a:endParaRPr lang="en-US" baseline="-25000" dirty="0"/>
          </a:p>
          <a:p>
            <a:pPr lvl="1"/>
            <a:r>
              <a:rPr lang="en-US" dirty="0" smtClean="0"/>
              <a:t>Bob’s secret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l-GR" dirty="0" smtClean="0"/>
              <a:t>Β</a:t>
            </a:r>
            <a:r>
              <a:rPr lang="en-US" baseline="-25000" dirty="0" smtClean="0"/>
              <a:t>p</a:t>
            </a:r>
            <a:endParaRPr lang="en-US" baseline="-25000" dirty="0"/>
          </a:p>
          <a:p>
            <a:pPr lvl="1"/>
            <a:r>
              <a:rPr lang="en-US" dirty="0" smtClean="0"/>
              <a:t>Bob’s public </a:t>
            </a:r>
            <a:r>
              <a:rPr lang="en-US" dirty="0"/>
              <a:t>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n-US" dirty="0" smtClean="0"/>
              <a:t>c = E(</a:t>
            </a:r>
            <a:r>
              <a:rPr lang="el-GR" dirty="0"/>
              <a:t>Β</a:t>
            </a:r>
            <a:r>
              <a:rPr lang="en-US" baseline="-25000" dirty="0" smtClean="0"/>
              <a:t>p</a:t>
            </a:r>
            <a:r>
              <a:rPr lang="en-US" dirty="0" smtClean="0"/>
              <a:t>, m)</a:t>
            </a:r>
          </a:p>
          <a:p>
            <a:pPr lvl="1"/>
            <a:r>
              <a:rPr lang="en-US" dirty="0" smtClean="0"/>
              <a:t>encrypt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 smtClean="0"/>
              <a:t>κρυπτογράφηση </a:t>
            </a:r>
            <a:r>
              <a:rPr lang="en-US" dirty="0" smtClean="0"/>
              <a:t>m</a:t>
            </a:r>
            <a:r>
              <a:rPr lang="el-GR" dirty="0" smtClean="0"/>
              <a:t> με κλειδί </a:t>
            </a:r>
            <a:r>
              <a:rPr lang="el-GR" dirty="0"/>
              <a:t>Β</a:t>
            </a:r>
            <a:r>
              <a:rPr lang="en-US" baseline="-25000" dirty="0"/>
              <a:t>p</a:t>
            </a:r>
          </a:p>
          <a:p>
            <a:pPr lvl="1"/>
            <a:r>
              <a:rPr lang="el-GR" dirty="0" smtClean="0"/>
              <a:t>δίνει ως αποτέλεσμα κρυπτοκείμενο </a:t>
            </a:r>
            <a:r>
              <a:rPr lang="en-US" dirty="0" smtClean="0"/>
              <a:t>c</a:t>
            </a:r>
          </a:p>
          <a:p>
            <a:r>
              <a:rPr lang="en-US" dirty="0"/>
              <a:t>m</a:t>
            </a:r>
            <a:r>
              <a:rPr lang="en-US" dirty="0" smtClean="0"/>
              <a:t> = D(</a:t>
            </a:r>
            <a:r>
              <a:rPr lang="el-GR" dirty="0"/>
              <a:t>Β</a:t>
            </a:r>
            <a:r>
              <a:rPr lang="en-US" baseline="-25000" dirty="0" smtClean="0"/>
              <a:t>s</a:t>
            </a:r>
            <a:r>
              <a:rPr lang="en-US" dirty="0" smtClean="0"/>
              <a:t>, c)</a:t>
            </a:r>
          </a:p>
          <a:p>
            <a:pPr lvl="1"/>
            <a:r>
              <a:rPr lang="en-US" dirty="0" smtClean="0"/>
              <a:t>decrypt </a:t>
            </a:r>
            <a:r>
              <a:rPr lang="el-GR" dirty="0" smtClean="0"/>
              <a:t>– αποκρυπτογράφηση </a:t>
            </a:r>
            <a:r>
              <a:rPr lang="en-US" dirty="0" smtClean="0"/>
              <a:t>c </a:t>
            </a:r>
            <a:r>
              <a:rPr lang="el-GR" dirty="0" smtClean="0"/>
              <a:t>με κλειδί </a:t>
            </a:r>
            <a:r>
              <a:rPr lang="el-GR" dirty="0"/>
              <a:t>Β</a:t>
            </a:r>
            <a:r>
              <a:rPr lang="en-US" baseline="-25000" dirty="0" smtClean="0"/>
              <a:t>s</a:t>
            </a:r>
            <a:endParaRPr lang="en-US" dirty="0" smtClean="0"/>
          </a:p>
          <a:p>
            <a:pPr lvl="1"/>
            <a:r>
              <a:rPr lang="el-GR" dirty="0" smtClean="0"/>
              <a:t>δίνει ως αποτέλεσμα το καθαρό κείμενο </a:t>
            </a:r>
            <a:r>
              <a:rPr lang="en-US" dirty="0" smtClean="0"/>
              <a:t>m</a:t>
            </a:r>
          </a:p>
          <a:p>
            <a:r>
              <a:rPr lang="el-GR" dirty="0" smtClean="0"/>
              <a:t>Ορθότητα: </a:t>
            </a:r>
            <a:r>
              <a:rPr lang="en-US" dirty="0" smtClean="0"/>
              <a:t>D(</a:t>
            </a:r>
            <a:r>
              <a:rPr lang="el-GR" dirty="0"/>
              <a:t>Β</a:t>
            </a:r>
            <a:r>
              <a:rPr lang="en-US" baseline="-25000" dirty="0" smtClean="0"/>
              <a:t>s</a:t>
            </a:r>
            <a:r>
              <a:rPr lang="en-US" dirty="0" smtClean="0"/>
              <a:t>, E(</a:t>
            </a:r>
            <a:r>
              <a:rPr lang="el-GR" dirty="0"/>
              <a:t>Β</a:t>
            </a:r>
            <a:r>
              <a:rPr lang="en-US" baseline="-25000" dirty="0"/>
              <a:t>p</a:t>
            </a:r>
            <a:r>
              <a:rPr lang="en-US" dirty="0" smtClean="0"/>
              <a:t>, m)) =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54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15885"/>
            <a:ext cx="411480" cy="1325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97" y="4335368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268" y="2341765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4739" y="5661248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12652" y="177281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63888" y="1484784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2894" y="1588150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Κρυπτογράφηση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 flipH="1">
            <a:off x="4515712" y="2060848"/>
            <a:ext cx="5497" cy="259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52894" y="4672779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88666" y="4795129"/>
            <a:ext cx="18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 smtClean="0">
                <a:solidFill>
                  <a:schemeClr val="bg1"/>
                </a:solidFill>
              </a:rPr>
              <a:t>Αποκρυπτογράφηση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15712" y="1015885"/>
            <a:ext cx="0" cy="46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5145" y="5276991"/>
            <a:ext cx="8740" cy="384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78530" y="4941168"/>
            <a:ext cx="749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mattcutts.com/images/blackhat-stickm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39" y="2673291"/>
            <a:ext cx="463414" cy="13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3073" y="14034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09786" y="2065535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30681" y="45694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6998" y="105613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</a:t>
            </a:r>
            <a:r>
              <a:rPr lang="en-US" baseline="-25000" dirty="0" err="1" smtClean="0"/>
              <a:t>p</a:t>
            </a:r>
            <a:endParaRPr lang="en-US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20759" y="52926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</a:t>
            </a:r>
            <a:r>
              <a:rPr lang="en-US" baseline="-25000" dirty="0" err="1" smtClean="0"/>
              <a:t>s</a:t>
            </a:r>
            <a:endParaRPr lang="en-US" baseline="-25000" dirty="0"/>
          </a:p>
        </p:txBody>
      </p:sp>
      <p:sp>
        <p:nvSpPr>
          <p:cNvPr id="3" name="Rectangle 2"/>
          <p:cNvSpPr/>
          <p:nvPr/>
        </p:nvSpPr>
        <p:spPr>
          <a:xfrm>
            <a:off x="4664448" y="3956093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xkcd" panose="02000603000000000000" pitchFamily="2" charset="0"/>
              </a:rPr>
              <a:t>EVE</a:t>
            </a:r>
            <a:endParaRPr lang="en-US" dirty="0">
              <a:latin typeface="xkcd" panose="020006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972" y="375848"/>
            <a:ext cx="944971" cy="7143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426" y="5661248"/>
            <a:ext cx="888474" cy="8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9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836712"/>
            <a:ext cx="3931920" cy="639762"/>
          </a:xfrm>
        </p:spPr>
        <p:txBody>
          <a:bodyPr/>
          <a:lstStyle/>
          <a:p>
            <a:r>
              <a:rPr lang="el-GR" dirty="0" smtClean="0"/>
              <a:t>Συμμετρική κρυπτογραφία</a:t>
            </a:r>
            <a:endParaRPr lang="el-GR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3931920" cy="4688880"/>
          </a:xfrm>
        </p:spPr>
        <p:txBody>
          <a:bodyPr/>
          <a:lstStyle/>
          <a:p>
            <a:r>
              <a:rPr lang="el-GR" dirty="0" smtClean="0"/>
              <a:t>Γρήγορη απόδοση</a:t>
            </a:r>
          </a:p>
          <a:p>
            <a:r>
              <a:rPr lang="el-GR" dirty="0" smtClean="0"/>
              <a:t>Μοιρασμένο μυστικό</a:t>
            </a:r>
          </a:p>
          <a:p>
            <a:r>
              <a:rPr lang="en-US" dirty="0" smtClean="0"/>
              <a:t>n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l-GR" dirty="0" smtClean="0"/>
              <a:t>κλειδιά</a:t>
            </a:r>
          </a:p>
          <a:p>
            <a:r>
              <a:rPr lang="el-GR" dirty="0" smtClean="0"/>
              <a:t>Δυσκολία ανταλλαγής κλειδιών</a:t>
            </a:r>
            <a:endParaRPr lang="el-G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754880" y="836712"/>
            <a:ext cx="3931920" cy="639762"/>
          </a:xfrm>
        </p:spPr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l-GR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754880" y="1700808"/>
            <a:ext cx="3931920" cy="4688880"/>
          </a:xfrm>
        </p:spPr>
        <p:txBody>
          <a:bodyPr/>
          <a:lstStyle/>
          <a:p>
            <a:r>
              <a:rPr lang="el-GR" dirty="0" smtClean="0"/>
              <a:t>Αργή απόδοση</a:t>
            </a:r>
          </a:p>
          <a:p>
            <a:r>
              <a:rPr lang="el-GR" dirty="0" smtClean="0"/>
              <a:t>Ο καθένας έχει το δικό του ζεύγος κλειδιών</a:t>
            </a:r>
          </a:p>
          <a:p>
            <a:r>
              <a:rPr lang="en-US" dirty="0" smtClean="0"/>
              <a:t>n </a:t>
            </a:r>
            <a:r>
              <a:rPr lang="el-GR" dirty="0" smtClean="0"/>
              <a:t>κλειδιά</a:t>
            </a:r>
          </a:p>
          <a:p>
            <a:r>
              <a:rPr lang="el-GR" dirty="0" smtClean="0"/>
              <a:t>Δεν υπάρχει ανάγκη ανταλλαγής κλειδ</a:t>
            </a:r>
            <a:r>
              <a:rPr lang="el-GR" dirty="0"/>
              <a:t>ι</a:t>
            </a:r>
            <a:r>
              <a:rPr lang="el-GR" dirty="0" smtClean="0"/>
              <a:t>ών</a:t>
            </a:r>
          </a:p>
        </p:txBody>
      </p:sp>
    </p:spTree>
    <p:extLst>
      <p:ext uri="{BB962C8B-B14F-4D97-AF65-F5344CB8AC3E}">
        <p14:creationId xmlns:p14="http://schemas.microsoft.com/office/powerpoint/2010/main" val="188698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43408"/>
            <a:ext cx="9865096" cy="73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6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Στόχος της παρουσίασης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Έννοιες </a:t>
            </a:r>
            <a:r>
              <a:rPr lang="el-GR" dirty="0"/>
              <a:t>στην </a:t>
            </a:r>
            <a:r>
              <a:rPr lang="el-GR" dirty="0" smtClean="0"/>
              <a:t>κρυπτογραφία</a:t>
            </a:r>
          </a:p>
          <a:p>
            <a:r>
              <a:rPr lang="el-GR" dirty="0" smtClean="0"/>
              <a:t>Συμμετρική κρυπτογραφία</a:t>
            </a:r>
          </a:p>
          <a:p>
            <a:r>
              <a:rPr lang="en-US" dirty="0" smtClean="0"/>
              <a:t>AES</a:t>
            </a:r>
          </a:p>
          <a:p>
            <a:r>
              <a:rPr lang="el-GR" dirty="0" smtClean="0"/>
              <a:t>Ασύμμετρη κρυπτογραφία</a:t>
            </a:r>
          </a:p>
          <a:p>
            <a:r>
              <a:rPr lang="en-US" dirty="0" smtClean="0"/>
              <a:t>RSA</a:t>
            </a:r>
          </a:p>
          <a:p>
            <a:r>
              <a:rPr lang="en-US" dirty="0" smtClean="0"/>
              <a:t>DSA</a:t>
            </a:r>
            <a:endParaRPr lang="el-GR" dirty="0"/>
          </a:p>
          <a:p>
            <a:r>
              <a:rPr lang="el-GR" dirty="0" smtClean="0"/>
              <a:t>Κρυπτογράφηση </a:t>
            </a:r>
            <a:r>
              <a:rPr lang="el-GR" dirty="0"/>
              <a:t>&amp; αποκρυπτογράφηση μηνυμάτων</a:t>
            </a:r>
          </a:p>
          <a:p>
            <a:r>
              <a:rPr lang="el-GR" dirty="0"/>
              <a:t>Ψηφιακές υπογραφές &amp; </a:t>
            </a:r>
            <a:r>
              <a:rPr lang="el-GR" dirty="0" smtClean="0"/>
              <a:t>επιβεβαίωση</a:t>
            </a:r>
          </a:p>
          <a:p>
            <a:r>
              <a:rPr lang="el-GR" dirty="0" smtClean="0"/>
              <a:t>Ανταλλαγή κλειδιών</a:t>
            </a:r>
          </a:p>
          <a:p>
            <a:r>
              <a:rPr lang="en-US" dirty="0" err="1" smtClean="0"/>
              <a:t>Diffie</a:t>
            </a:r>
            <a:r>
              <a:rPr lang="en-US" dirty="0" smtClean="0"/>
              <a:t>-Hellman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1149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Από την θεωρία στην πράξη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smtClean="0"/>
              <a:t>PGP</a:t>
            </a:r>
          </a:p>
          <a:p>
            <a:pPr lvl="1"/>
            <a:r>
              <a:rPr lang="en-US" dirty="0" smtClean="0"/>
              <a:t>Pretty Good Privacy</a:t>
            </a:r>
          </a:p>
          <a:p>
            <a:pPr lvl="1"/>
            <a:r>
              <a:rPr lang="el-GR" dirty="0" smtClean="0"/>
              <a:t>Όρισε το </a:t>
            </a:r>
            <a:r>
              <a:rPr lang="en-US" dirty="0" err="1" smtClean="0"/>
              <a:t>OpenPGP</a:t>
            </a:r>
            <a:r>
              <a:rPr lang="en-US" dirty="0" smtClean="0"/>
              <a:t> </a:t>
            </a:r>
            <a:r>
              <a:rPr lang="el-GR" dirty="0" smtClean="0"/>
              <a:t>πρωτόκολλο για κρυπτογράφηση/αποκρυπτογράφηση</a:t>
            </a:r>
          </a:p>
          <a:p>
            <a:pPr lvl="1"/>
            <a:r>
              <a:rPr lang="el-GR" dirty="0" smtClean="0"/>
              <a:t>Πρώτη ευρείας χρήσης ασύμμετρη κρυπτογραφία</a:t>
            </a:r>
            <a:endParaRPr lang="en-US" dirty="0" smtClean="0"/>
          </a:p>
          <a:p>
            <a:pPr lvl="1"/>
            <a:r>
              <a:rPr lang="en-US" dirty="0" smtClean="0"/>
              <a:t>Phil Zimmermann, 1991</a:t>
            </a:r>
          </a:p>
          <a:p>
            <a:r>
              <a:rPr lang="en-US" dirty="0" smtClean="0"/>
              <a:t>GPG</a:t>
            </a:r>
          </a:p>
          <a:p>
            <a:pPr lvl="1"/>
            <a:r>
              <a:rPr lang="el-GR" dirty="0" smtClean="0"/>
              <a:t>Ελεύθερη υλοποίηση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29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20688"/>
            <a:ext cx="3744416" cy="5367521"/>
          </a:xfrm>
        </p:spPr>
      </p:pic>
      <p:sp>
        <p:nvSpPr>
          <p:cNvPr id="5" name="TextBox 4"/>
          <p:cNvSpPr txBox="1"/>
          <p:nvPr/>
        </p:nvSpPr>
        <p:spPr>
          <a:xfrm>
            <a:off x="3167844" y="598820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Phil Zimmermann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στέλνει ένα κρυπτογραφημένο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Πριν το στείλει θέλει να επιβεβαιώσει ότι είναι σωστό</a:t>
            </a:r>
          </a:p>
          <a:p>
            <a:r>
              <a:rPr lang="el-GR" dirty="0" smtClean="0"/>
              <a:t>Μπορεί να αποκρυπτογραφήσει αυτό που κρυπτογράφησε;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176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στέλνει ένα κρυπτογραφημένο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Πριν το στείλει θέλει να επιβεβαιώσει ότι είναι σωστό</a:t>
            </a:r>
          </a:p>
          <a:p>
            <a:r>
              <a:rPr lang="el-GR" dirty="0" smtClean="0"/>
              <a:t>Μπορεί να αποκρυπτογραφήσει αυτό που κρυπτογράφησε;</a:t>
            </a:r>
            <a:endParaRPr lang="en-US" dirty="0" smtClean="0"/>
          </a:p>
          <a:p>
            <a:r>
              <a:rPr lang="el-GR" dirty="0" smtClean="0"/>
              <a:t>Όχι!</a:t>
            </a:r>
          </a:p>
          <a:p>
            <a:r>
              <a:rPr lang="el-GR" dirty="0" smtClean="0"/>
              <a:t>Η κρυπτογράφηση έγινε με το δημόσιο κλειδί του </a:t>
            </a:r>
            <a:r>
              <a:rPr lang="en-US" dirty="0" smtClean="0"/>
              <a:t>Bob.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δεν έχει το ιδιωτικό κλειδί του </a:t>
            </a:r>
            <a:r>
              <a:rPr lang="en-US" dirty="0" smtClean="0"/>
              <a:t>Bob.</a:t>
            </a:r>
            <a:endParaRPr lang="el-GR" dirty="0" smtClean="0"/>
          </a:p>
          <a:p>
            <a:r>
              <a:rPr lang="el-GR" dirty="0" smtClean="0"/>
              <a:t>Ό,τι κρυπτογραφείται με το δημόσιο κλειδί κάποιου, αποκρυπτογραφείται με το αντίστοιχο ιδιωτικό!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653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Άρχή λειτουργίας:</a:t>
            </a:r>
          </a:p>
          <a:p>
            <a:pPr lvl="1"/>
            <a:r>
              <a:rPr lang="el-GR" dirty="0" smtClean="0"/>
              <a:t>Ό,τι κρυπτογραφείται με το δημόσιο κλειδί κάποιου, αποκρυπτογραφείται από το αντίστοιχο ιδιωτικό του.</a:t>
            </a:r>
          </a:p>
          <a:p>
            <a:pPr lvl="1"/>
            <a:r>
              <a:rPr lang="el-GR" b="1" dirty="0" smtClean="0"/>
              <a:t>Ό,τι κρυπτογραφείται με το ιδιωτικό κλειδί κάποιου, αποκρυπτογραφείται από το αντίστοιχο δημόσιο του.</a:t>
            </a:r>
          </a:p>
          <a:p>
            <a:pPr lvl="1"/>
            <a:endParaRPr lang="el-GR" b="1" dirty="0"/>
          </a:p>
          <a:p>
            <a:r>
              <a:rPr lang="el-GR" b="1" dirty="0" smtClean="0"/>
              <a:t>Γιατί χρειάζεται αυτό;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379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Τι συμβαίνει αν η </a:t>
            </a:r>
            <a:r>
              <a:rPr lang="en-US" dirty="0" smtClean="0"/>
              <a:t>Alice </a:t>
            </a:r>
            <a:r>
              <a:rPr lang="el-GR" dirty="0" smtClean="0"/>
              <a:t>κρυπτογραφήσει ένα μήνυμα με το ιδιωτικό κλειδί της;</a:t>
            </a:r>
          </a:p>
          <a:p>
            <a:r>
              <a:rPr lang="el-GR" dirty="0" smtClean="0"/>
              <a:t>Ποιος μπορεί να το διαβάσει;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0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Ψηφιακές υπογραφές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θέλει να στείλει ένα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θέλει να επιβεβαιώσει ότι το έγραψε η </a:t>
            </a:r>
            <a:r>
              <a:rPr lang="en-US" dirty="0" smtClean="0"/>
              <a:t>Alice</a:t>
            </a:r>
          </a:p>
          <a:p>
            <a:r>
              <a:rPr lang="el-GR" dirty="0" smtClean="0"/>
              <a:t>Ο καθένας έχει το ιδιωτικό και δημόσιο κλειδί του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κρυπογραφεί το μήνυμά της με το </a:t>
            </a:r>
            <a:r>
              <a:rPr lang="el-GR" b="1" dirty="0" smtClean="0"/>
              <a:t>ιδιωτικό κλειδί της</a:t>
            </a:r>
          </a:p>
          <a:p>
            <a:r>
              <a:rPr lang="el-GR" dirty="0" smtClean="0"/>
              <a:t>Στέλνει στο δίκτυο το κρυπτογραφημένο κείμενο</a:t>
            </a:r>
            <a:endParaRPr lang="en-US" dirty="0"/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λαμβάνει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αποκρυπτογραφεί το κρυπτογραφημένο κείμενο με το </a:t>
            </a:r>
            <a:r>
              <a:rPr lang="el-GR" b="1" dirty="0" smtClean="0"/>
              <a:t>δημόσιο κλειδί της </a:t>
            </a:r>
            <a:r>
              <a:rPr lang="en-US" b="1" dirty="0" smtClean="0"/>
              <a:t>Alice</a:t>
            </a:r>
            <a:endParaRPr lang="el-GR" b="1" dirty="0" smtClean="0"/>
          </a:p>
          <a:p>
            <a:r>
              <a:rPr lang="el-GR" dirty="0" smtClean="0"/>
              <a:t>Λαμβάνει το αρχικό κείμενο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28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Ψηφιακές υπογραφές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θέλει να στείλει ένα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θέλει να επιβεβαιώσει ότι το έγραψε η </a:t>
            </a:r>
            <a:r>
              <a:rPr lang="en-US" dirty="0" smtClean="0"/>
              <a:t>Alice</a:t>
            </a:r>
          </a:p>
          <a:p>
            <a:r>
              <a:rPr lang="el-GR" dirty="0" smtClean="0"/>
              <a:t>Ο καθένας έχει το ιδιωτικό και δημόσιο κλειδί του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b="1" dirty="0" smtClean="0"/>
              <a:t>υπογράφει</a:t>
            </a:r>
            <a:r>
              <a:rPr lang="el-GR" dirty="0" smtClean="0"/>
              <a:t> το μήνυμά της με το </a:t>
            </a:r>
            <a:r>
              <a:rPr lang="el-GR" b="1" dirty="0" smtClean="0"/>
              <a:t>ιδιωτικό κλειδί της</a:t>
            </a:r>
          </a:p>
          <a:p>
            <a:r>
              <a:rPr lang="el-GR" dirty="0" smtClean="0"/>
              <a:t>Στέλνει στο δίκτυο το </a:t>
            </a:r>
            <a:r>
              <a:rPr lang="el-GR" b="1" dirty="0" smtClean="0"/>
              <a:t>υπογεγραμμένο</a:t>
            </a:r>
            <a:r>
              <a:rPr lang="el-GR" dirty="0" smtClean="0"/>
              <a:t> κείμενο</a:t>
            </a:r>
            <a:endParaRPr lang="en-US" dirty="0"/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λαμβάνει το </a:t>
            </a:r>
            <a:r>
              <a:rPr lang="el-GR" b="1" dirty="0" smtClean="0"/>
              <a:t>υπογεγραμμένο</a:t>
            </a:r>
            <a:r>
              <a:rPr lang="el-GR" dirty="0" smtClean="0"/>
              <a:t>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b="1" dirty="0" smtClean="0"/>
              <a:t>επιβεβαιώνει</a:t>
            </a:r>
            <a:r>
              <a:rPr lang="el-GR" dirty="0" smtClean="0"/>
              <a:t> το υπογεγραμμένο κείμενο με το </a:t>
            </a:r>
            <a:r>
              <a:rPr lang="el-GR" b="1" dirty="0" smtClean="0"/>
              <a:t>δημόσιο κλειδί της </a:t>
            </a:r>
            <a:r>
              <a:rPr lang="en-US" b="1" dirty="0" smtClean="0"/>
              <a:t>Alice</a:t>
            </a:r>
            <a:endParaRPr lang="el-GR" b="1" dirty="0" smtClean="0"/>
          </a:p>
        </p:txBody>
      </p:sp>
    </p:spTree>
    <p:extLst>
      <p:ext uri="{BB962C8B-B14F-4D97-AF65-F5344CB8AC3E}">
        <p14:creationId xmlns:p14="http://schemas.microsoft.com/office/powerpoint/2010/main" val="172775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s</a:t>
            </a:r>
          </a:p>
          <a:p>
            <a:pPr lvl="1"/>
            <a:r>
              <a:rPr lang="en-US" dirty="0"/>
              <a:t>Alice’s secret</a:t>
            </a:r>
            <a:r>
              <a:rPr lang="el-GR" dirty="0"/>
              <a:t> 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n-US" dirty="0" err="1"/>
              <a:t>A</a:t>
            </a:r>
            <a:r>
              <a:rPr lang="en-US" baseline="-25000" dirty="0" err="1"/>
              <a:t>p</a:t>
            </a:r>
            <a:endParaRPr lang="en-US" baseline="-25000" dirty="0"/>
          </a:p>
          <a:p>
            <a:pPr lvl="1"/>
            <a:r>
              <a:rPr lang="en-US" dirty="0"/>
              <a:t>Alice’s public 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l-GR" dirty="0" smtClean="0"/>
              <a:t>Β</a:t>
            </a:r>
            <a:r>
              <a:rPr lang="en-US" baseline="-25000" dirty="0" smtClean="0"/>
              <a:t>s</a:t>
            </a:r>
            <a:endParaRPr lang="en-US" baseline="-25000" dirty="0"/>
          </a:p>
          <a:p>
            <a:pPr lvl="1"/>
            <a:r>
              <a:rPr lang="en-US" dirty="0" smtClean="0"/>
              <a:t>Bob’s secret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l-GR" dirty="0" smtClean="0"/>
              <a:t>Β</a:t>
            </a:r>
            <a:r>
              <a:rPr lang="en-US" baseline="-25000" dirty="0" smtClean="0"/>
              <a:t>p</a:t>
            </a:r>
            <a:endParaRPr lang="en-US" baseline="-25000" dirty="0"/>
          </a:p>
          <a:p>
            <a:pPr lvl="1"/>
            <a:r>
              <a:rPr lang="en-US" dirty="0" smtClean="0"/>
              <a:t>Bob’s public </a:t>
            </a:r>
            <a:r>
              <a:rPr lang="en-US" dirty="0"/>
              <a:t>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n-US" dirty="0" smtClean="0"/>
              <a:t>c = S(</a:t>
            </a:r>
            <a:r>
              <a:rPr lang="el-GR" dirty="0" smtClean="0"/>
              <a:t>Β</a:t>
            </a:r>
            <a:r>
              <a:rPr lang="en-US" baseline="-25000" dirty="0" smtClean="0"/>
              <a:t>s</a:t>
            </a:r>
            <a:r>
              <a:rPr lang="en-US" dirty="0" smtClean="0"/>
              <a:t>, m)</a:t>
            </a:r>
          </a:p>
          <a:p>
            <a:pPr lvl="1"/>
            <a:r>
              <a:rPr lang="en-US" dirty="0" smtClean="0"/>
              <a:t>sign </a:t>
            </a:r>
            <a:r>
              <a:rPr lang="el-GR" dirty="0" smtClean="0"/>
              <a:t>–</a:t>
            </a:r>
            <a:r>
              <a:rPr lang="en-US" dirty="0" smtClean="0"/>
              <a:t> </a:t>
            </a:r>
            <a:r>
              <a:rPr lang="el-GR" dirty="0" smtClean="0"/>
              <a:t>υπογραφή του μηνύματος </a:t>
            </a:r>
            <a:r>
              <a:rPr lang="en-US" dirty="0" smtClean="0"/>
              <a:t>m</a:t>
            </a:r>
            <a:r>
              <a:rPr lang="el-GR" dirty="0" smtClean="0"/>
              <a:t> με κλειδί Β</a:t>
            </a:r>
            <a:r>
              <a:rPr lang="en-US" baseline="-25000" dirty="0" smtClean="0"/>
              <a:t>s</a:t>
            </a:r>
            <a:endParaRPr lang="en-US" baseline="-25000" dirty="0"/>
          </a:p>
          <a:p>
            <a:pPr lvl="1"/>
            <a:r>
              <a:rPr lang="el-GR" dirty="0" smtClean="0"/>
              <a:t>δίνει ως αποτέλεσμα κρυπτοκείμενο </a:t>
            </a:r>
            <a:r>
              <a:rPr lang="en-US" dirty="0" smtClean="0"/>
              <a:t>c</a:t>
            </a:r>
          </a:p>
          <a:p>
            <a:r>
              <a:rPr lang="en-US" dirty="0"/>
              <a:t>m</a:t>
            </a:r>
            <a:r>
              <a:rPr lang="en-US" dirty="0" smtClean="0"/>
              <a:t> = V(</a:t>
            </a:r>
            <a:r>
              <a:rPr lang="el-GR" dirty="0" smtClean="0"/>
              <a:t>Β</a:t>
            </a:r>
            <a:r>
              <a:rPr lang="en-US" baseline="-25000" dirty="0" smtClean="0"/>
              <a:t>p</a:t>
            </a:r>
            <a:r>
              <a:rPr lang="en-US" dirty="0" smtClean="0"/>
              <a:t>, c, m)</a:t>
            </a:r>
          </a:p>
          <a:p>
            <a:pPr lvl="1"/>
            <a:r>
              <a:rPr lang="en-US" dirty="0" smtClean="0"/>
              <a:t>verify </a:t>
            </a:r>
            <a:r>
              <a:rPr lang="el-GR" dirty="0" smtClean="0"/>
              <a:t>– επιβεβαίωση υπογραφής </a:t>
            </a:r>
            <a:r>
              <a:rPr lang="en-US" dirty="0" smtClean="0"/>
              <a:t>c </a:t>
            </a:r>
            <a:r>
              <a:rPr lang="el-GR" dirty="0" smtClean="0"/>
              <a:t>με κλειδί Β</a:t>
            </a:r>
            <a:r>
              <a:rPr lang="en-US" baseline="-25000" dirty="0" smtClean="0"/>
              <a:t>p</a:t>
            </a:r>
            <a:endParaRPr lang="en-US" dirty="0" smtClean="0"/>
          </a:p>
          <a:p>
            <a:r>
              <a:rPr lang="el-GR" dirty="0" smtClean="0"/>
              <a:t>Ορθότητα: </a:t>
            </a:r>
            <a:r>
              <a:rPr lang="en-US" dirty="0" smtClean="0"/>
              <a:t>V(</a:t>
            </a:r>
            <a:r>
              <a:rPr lang="el-GR" dirty="0" smtClean="0"/>
              <a:t>Β</a:t>
            </a:r>
            <a:r>
              <a:rPr lang="en-US" baseline="-25000" dirty="0"/>
              <a:t>p</a:t>
            </a:r>
            <a:r>
              <a:rPr lang="en-US" dirty="0" smtClean="0"/>
              <a:t>, S(</a:t>
            </a:r>
            <a:r>
              <a:rPr lang="el-GR" dirty="0"/>
              <a:t>Β</a:t>
            </a:r>
            <a:r>
              <a:rPr lang="en-US" baseline="-25000" dirty="0"/>
              <a:t>p</a:t>
            </a:r>
            <a:r>
              <a:rPr lang="en-US" dirty="0" smtClean="0"/>
              <a:t>, m), m) = true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9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15885"/>
            <a:ext cx="411480" cy="1325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97" y="4335368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268" y="2341765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4739" y="5661248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12652" y="177281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63888" y="1484784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2894" y="1588150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Υπογραφή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 flipH="1">
            <a:off x="4515712" y="2060848"/>
            <a:ext cx="5497" cy="259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52894" y="4672779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88666" y="4795129"/>
            <a:ext cx="1878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Επιβεβαίωση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15712" y="1015885"/>
            <a:ext cx="0" cy="46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5145" y="5276991"/>
            <a:ext cx="8740" cy="384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78530" y="4941168"/>
            <a:ext cx="749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mattcutts.com/images/blackhat-stickm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39" y="2673291"/>
            <a:ext cx="463414" cy="13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3073" y="14034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09786" y="2065535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30681" y="45694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6998" y="105613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s</a:t>
            </a:r>
            <a:endParaRPr lang="en-US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20759" y="529267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</a:t>
            </a:r>
            <a:r>
              <a:rPr lang="en-US" baseline="-25000" dirty="0" err="1" smtClean="0"/>
              <a:t>p</a:t>
            </a:r>
            <a:endParaRPr lang="en-US" baseline="-25000" dirty="0"/>
          </a:p>
        </p:txBody>
      </p:sp>
      <p:sp>
        <p:nvSpPr>
          <p:cNvPr id="3" name="Rectangle 2"/>
          <p:cNvSpPr/>
          <p:nvPr/>
        </p:nvSpPr>
        <p:spPr>
          <a:xfrm>
            <a:off x="4664448" y="3956093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xkcd" panose="02000603000000000000" pitchFamily="2" charset="0"/>
              </a:rPr>
              <a:t>EVE</a:t>
            </a:r>
            <a:endParaRPr lang="en-US" dirty="0">
              <a:latin typeface="xkcd" panose="02000603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24" y="424836"/>
            <a:ext cx="1029698" cy="71259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591142" y="406802"/>
            <a:ext cx="484914" cy="137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24" y="5775885"/>
            <a:ext cx="1211627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0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Συμμετρική κρυπτογραφία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θέλει να στείλει ένα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Δεν θέλει να το διαβάσουν άλλοι</a:t>
            </a:r>
            <a:endParaRPr lang="en-US" dirty="0" smtClean="0"/>
          </a:p>
          <a:p>
            <a:r>
              <a:rPr lang="el-GR" dirty="0" smtClean="0"/>
              <a:t>Μοιράζονται ένα </a:t>
            </a:r>
            <a:r>
              <a:rPr lang="el-GR" b="1" dirty="0" smtClean="0"/>
              <a:t>κοινό μυστικό κλειδί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κρυπογραφεί το μήνυμά της με το κλειδί</a:t>
            </a:r>
          </a:p>
          <a:p>
            <a:r>
              <a:rPr lang="el-GR" dirty="0" smtClean="0"/>
              <a:t>Στέλνει στο δίκτυο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λαμβάνει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αποκρυπτογραφεί το κρυπτογραφημένο κείμενο με το κλειδί</a:t>
            </a:r>
          </a:p>
          <a:p>
            <a:r>
              <a:rPr lang="el-GR" dirty="0" smtClean="0"/>
              <a:t>Λαμβάνει το αρχικό κείμενο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7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Ψηφιακές υπογραφές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Πιο ασφαλείς από τις συμβατικές υπογραφές</a:t>
            </a:r>
          </a:p>
          <a:p>
            <a:r>
              <a:rPr lang="el-GR" dirty="0" smtClean="0"/>
              <a:t>Δεν μπορούν να παραχαρακτούν</a:t>
            </a:r>
            <a:endParaRPr lang="en-US" dirty="0" smtClean="0"/>
          </a:p>
          <a:p>
            <a:r>
              <a:rPr lang="el-GR" dirty="0" smtClean="0"/>
              <a:t>Περιλαμβάνουν το αρχικό καθαρό κείμενο μαζί με την υπογραφή</a:t>
            </a:r>
          </a:p>
          <a:p>
            <a:r>
              <a:rPr lang="el-GR" dirty="0" smtClean="0"/>
              <a:t>Είναι </a:t>
            </a:r>
            <a:r>
              <a:rPr lang="el-GR" b="1" dirty="0" smtClean="0"/>
              <a:t>συνδεδεμένες</a:t>
            </a:r>
            <a:r>
              <a:rPr lang="el-GR" dirty="0" smtClean="0"/>
              <a:t> με το κείμενο που υπογράφονται</a:t>
            </a:r>
          </a:p>
          <a:p>
            <a:r>
              <a:rPr lang="el-GR" dirty="0" smtClean="0"/>
              <a:t>Κάθε υπογραφή είναι διαφορετική και εξαρτάται από το κείμενο</a:t>
            </a:r>
          </a:p>
          <a:p>
            <a:r>
              <a:rPr lang="el-GR" dirty="0" smtClean="0"/>
              <a:t>Αν αλλάξει το κείμενο, η υπογραφή δεν είναι πια έγκυρη!</a:t>
            </a:r>
          </a:p>
          <a:p>
            <a:r>
              <a:rPr lang="el-GR" dirty="0" smtClean="0"/>
              <a:t>Δεν γίνεται να αντιγράψω μία υπογραφή και να τη βάλω σε άλλο κείμενο</a:t>
            </a:r>
          </a:p>
          <a:p>
            <a:r>
              <a:rPr lang="el-GR" dirty="0" smtClean="0"/>
              <a:t>Είστε ενδεχομένως νομικά υπεύθυνοι γι’ αυτές!</a:t>
            </a:r>
          </a:p>
        </p:txBody>
      </p:sp>
    </p:spTree>
    <p:extLst>
      <p:ext uri="{BB962C8B-B14F-4D97-AF65-F5344CB8AC3E}">
        <p14:creationId xmlns:p14="http://schemas.microsoft.com/office/powerpoint/2010/main" val="21640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Μαθηματικά κρυπτογραφίας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κρυπτογραφία στηρίζεται σε </a:t>
            </a:r>
            <a:r>
              <a:rPr lang="en-US" dirty="0" smtClean="0"/>
              <a:t>one-way </a:t>
            </a:r>
            <a:r>
              <a:rPr lang="el-GR" dirty="0" smtClean="0"/>
              <a:t>προβλήματα</a:t>
            </a:r>
          </a:p>
          <a:p>
            <a:r>
              <a:rPr lang="el-GR" dirty="0" smtClean="0"/>
              <a:t>Πολυωνυμικά υπολογίζονται προς τη μία κατεύθυνση</a:t>
            </a:r>
          </a:p>
          <a:p>
            <a:r>
              <a:rPr lang="el-GR" dirty="0" smtClean="0"/>
              <a:t>Εκθετικά προς την αντίστροφη</a:t>
            </a:r>
          </a:p>
        </p:txBody>
      </p:sp>
    </p:spTree>
    <p:extLst>
      <p:ext uri="{BB962C8B-B14F-4D97-AF65-F5344CB8AC3E}">
        <p14:creationId xmlns:p14="http://schemas.microsoft.com/office/powerpoint/2010/main" val="398016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Διακριτός λογάριθμος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smtClean="0"/>
              <a:t>y = b</a:t>
            </a:r>
            <a:r>
              <a:rPr lang="en-US" baseline="30000" dirty="0" smtClean="0"/>
              <a:t>e</a:t>
            </a:r>
            <a:r>
              <a:rPr lang="en-US" dirty="0" smtClean="0"/>
              <a:t> mod p</a:t>
            </a:r>
            <a:endParaRPr lang="el-GR" baseline="30000" dirty="0"/>
          </a:p>
          <a:p>
            <a:r>
              <a:rPr lang="el-GR" dirty="0" smtClean="0"/>
              <a:t>Δεδομένων </a:t>
            </a:r>
            <a:r>
              <a:rPr lang="en-US" dirty="0" smtClean="0"/>
              <a:t>b, e, p, </a:t>
            </a:r>
            <a:r>
              <a:rPr lang="el-GR" dirty="0" smtClean="0"/>
              <a:t>η εύρεση του </a:t>
            </a:r>
            <a:r>
              <a:rPr lang="en-US" dirty="0" smtClean="0"/>
              <a:t>y </a:t>
            </a:r>
            <a:r>
              <a:rPr lang="el-GR" dirty="0" smtClean="0"/>
              <a:t>είναι εύκολη</a:t>
            </a:r>
          </a:p>
          <a:p>
            <a:r>
              <a:rPr lang="el-GR" dirty="0" smtClean="0"/>
              <a:t>Δεδομένων </a:t>
            </a:r>
            <a:r>
              <a:rPr lang="en-US" dirty="0" smtClean="0"/>
              <a:t>y, b, p</a:t>
            </a:r>
            <a:r>
              <a:rPr lang="el-GR" dirty="0" smtClean="0"/>
              <a:t>, η εύρεση του </a:t>
            </a:r>
            <a:r>
              <a:rPr lang="en-US" dirty="0" smtClean="0"/>
              <a:t>e </a:t>
            </a:r>
            <a:r>
              <a:rPr lang="el-GR" dirty="0" smtClean="0"/>
              <a:t>είναι δύσκολη</a:t>
            </a:r>
          </a:p>
          <a:p>
            <a:endParaRPr lang="el-GR" dirty="0"/>
          </a:p>
          <a:p>
            <a:r>
              <a:rPr lang="el-GR" dirty="0" smtClean="0"/>
              <a:t>π.χ. </a:t>
            </a:r>
            <a:r>
              <a:rPr lang="en-US" dirty="0" smtClean="0"/>
              <a:t>y </a:t>
            </a:r>
            <a:r>
              <a:rPr lang="en-US" dirty="0"/>
              <a:t>= 3435, b = 7, p = </a:t>
            </a:r>
            <a:r>
              <a:rPr lang="en-US" dirty="0" smtClean="0"/>
              <a:t>7919, e = ?</a:t>
            </a:r>
          </a:p>
        </p:txBody>
      </p:sp>
    </p:spTree>
    <p:extLst>
      <p:ext uri="{BB962C8B-B14F-4D97-AF65-F5344CB8AC3E}">
        <p14:creationId xmlns:p14="http://schemas.microsoft.com/office/powerpoint/2010/main" val="418688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Παραγοντοποίηση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Έστω </a:t>
            </a:r>
            <a:r>
              <a:rPr lang="en-US" dirty="0" smtClean="0"/>
              <a:t>p, q </a:t>
            </a:r>
            <a:r>
              <a:rPr lang="el-GR" dirty="0" smtClean="0"/>
              <a:t>πρώτοι και </a:t>
            </a:r>
            <a:r>
              <a:rPr lang="en-US" dirty="0" smtClean="0"/>
              <a:t>n = </a:t>
            </a:r>
            <a:r>
              <a:rPr lang="en-US" dirty="0" err="1" smtClean="0"/>
              <a:t>pq</a:t>
            </a:r>
            <a:endParaRPr lang="en-US" dirty="0" smtClean="0"/>
          </a:p>
          <a:p>
            <a:r>
              <a:rPr lang="el-GR" dirty="0" smtClean="0"/>
              <a:t>Δεδομένων </a:t>
            </a:r>
            <a:r>
              <a:rPr lang="en-US" dirty="0" smtClean="0"/>
              <a:t>p, q</a:t>
            </a:r>
            <a:r>
              <a:rPr lang="el-GR" dirty="0" smtClean="0"/>
              <a:t>, η εύρεση του </a:t>
            </a:r>
            <a:r>
              <a:rPr lang="en-US" dirty="0" smtClean="0"/>
              <a:t>n </a:t>
            </a:r>
            <a:r>
              <a:rPr lang="el-GR" dirty="0" smtClean="0"/>
              <a:t>είναι εύκολη</a:t>
            </a:r>
          </a:p>
          <a:p>
            <a:r>
              <a:rPr lang="el-GR" dirty="0" smtClean="0"/>
              <a:t>Δεδομένου </a:t>
            </a:r>
            <a:r>
              <a:rPr lang="en-US" dirty="0" smtClean="0"/>
              <a:t>n, </a:t>
            </a:r>
            <a:r>
              <a:rPr lang="el-GR" dirty="0" smtClean="0"/>
              <a:t>η εύρεση των </a:t>
            </a:r>
            <a:r>
              <a:rPr lang="en-US" dirty="0" smtClean="0"/>
              <a:t>p, q </a:t>
            </a:r>
            <a:r>
              <a:rPr lang="el-GR" dirty="0" smtClean="0"/>
              <a:t>είναι δύσκολη</a:t>
            </a:r>
          </a:p>
          <a:p>
            <a:endParaRPr lang="el-GR" dirty="0"/>
          </a:p>
          <a:p>
            <a:r>
              <a:rPr lang="el-GR" dirty="0" smtClean="0"/>
              <a:t>π.χ. </a:t>
            </a:r>
            <a:r>
              <a:rPr lang="en-US" dirty="0"/>
              <a:t>n = </a:t>
            </a:r>
            <a:r>
              <a:rPr lang="en-US" dirty="0" smtClean="0"/>
              <a:t>1263237248027, p = ?, q =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32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Ανταλλαγή κλειδιού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r>
              <a:rPr lang="en-US" dirty="0" smtClean="0"/>
              <a:t>Alice </a:t>
            </a:r>
            <a:r>
              <a:rPr lang="el-GR" dirty="0" smtClean="0"/>
              <a:t>και </a:t>
            </a:r>
            <a:r>
              <a:rPr lang="en-US" dirty="0" smtClean="0"/>
              <a:t>Bob </a:t>
            </a:r>
            <a:r>
              <a:rPr lang="el-GR" dirty="0" smtClean="0"/>
              <a:t>θέλουν να συμφωνήσουν σε ένα κοινό κλειδί</a:t>
            </a:r>
          </a:p>
          <a:p>
            <a:r>
              <a:rPr lang="el-GR" dirty="0" smtClean="0"/>
              <a:t>Το κλειδί αυτό θα χρησιμοποιηθεί για συμμετρική κρυπτογραφία</a:t>
            </a:r>
          </a:p>
          <a:p>
            <a:r>
              <a:rPr lang="el-GR" dirty="0" smtClean="0"/>
              <a:t>Έχουν μόνο ένα </a:t>
            </a:r>
            <a:r>
              <a:rPr lang="el-GR" b="1" dirty="0" smtClean="0"/>
              <a:t>δημόσιο </a:t>
            </a:r>
            <a:r>
              <a:rPr lang="el-GR" dirty="0" smtClean="0"/>
              <a:t>κανάλι επικοινωνίας</a:t>
            </a:r>
          </a:p>
          <a:p>
            <a:r>
              <a:rPr lang="el-GR" dirty="0" smtClean="0"/>
              <a:t>Δεν έχουν προσυμφωνημένα μυστικά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7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llustration of the Diffie–Hellman Key Excha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48680"/>
            <a:ext cx="3960440" cy="594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97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Diffie</a:t>
            </a:r>
            <a:r>
              <a:rPr lang="en-US" dirty="0" smtClean="0"/>
              <a:t>-Hellman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smtClean="0"/>
              <a:t>Alice, Bob: </a:t>
            </a:r>
            <a:r>
              <a:rPr lang="el-GR" dirty="0" smtClean="0"/>
              <a:t>Συμφωνούν σε κοινά </a:t>
            </a:r>
            <a:r>
              <a:rPr lang="en-US" dirty="0" smtClean="0"/>
              <a:t>p, g</a:t>
            </a:r>
            <a:r>
              <a:rPr lang="el-GR" dirty="0" smtClean="0"/>
              <a:t>, δημόσια</a:t>
            </a:r>
          </a:p>
          <a:p>
            <a:r>
              <a:rPr lang="en-US" dirty="0" smtClean="0"/>
              <a:t>Alice: </a:t>
            </a:r>
            <a:r>
              <a:rPr lang="el-GR" dirty="0" smtClean="0"/>
              <a:t>Σκέφτεται ένα μυστικό α</a:t>
            </a:r>
          </a:p>
          <a:p>
            <a:r>
              <a:rPr lang="en-US" dirty="0" smtClean="0"/>
              <a:t>Bob: </a:t>
            </a:r>
            <a:r>
              <a:rPr lang="el-GR" dirty="0" smtClean="0"/>
              <a:t>Σκέφτεται ένα μυστικό β</a:t>
            </a:r>
          </a:p>
          <a:p>
            <a:r>
              <a:rPr lang="en-US" dirty="0" smtClean="0"/>
              <a:t>Alice: </a:t>
            </a:r>
            <a:r>
              <a:rPr lang="el-GR" dirty="0" smtClean="0"/>
              <a:t>Υπολογίζει και δημοσιεύει </a:t>
            </a:r>
            <a:r>
              <a:rPr lang="en-US" dirty="0" smtClean="0"/>
              <a:t>A = g</a:t>
            </a:r>
            <a:r>
              <a:rPr lang="el-GR" baseline="30000" dirty="0" smtClean="0"/>
              <a:t>α</a:t>
            </a:r>
            <a:r>
              <a:rPr lang="en-US" dirty="0" smtClean="0"/>
              <a:t> (mod p)</a:t>
            </a:r>
            <a:endParaRPr lang="el-GR" dirty="0" smtClean="0"/>
          </a:p>
          <a:p>
            <a:r>
              <a:rPr lang="en-US" dirty="0" smtClean="0"/>
              <a:t>Bob: </a:t>
            </a:r>
            <a:r>
              <a:rPr lang="el-GR" dirty="0" smtClean="0"/>
              <a:t>Υπολογίζει</a:t>
            </a:r>
            <a:r>
              <a:rPr lang="el-GR" dirty="0"/>
              <a:t> και δημοσιεύει </a:t>
            </a:r>
            <a:r>
              <a:rPr lang="el-GR" dirty="0" smtClean="0"/>
              <a:t> </a:t>
            </a:r>
            <a:r>
              <a:rPr lang="en-US" dirty="0" smtClean="0"/>
              <a:t>B = g</a:t>
            </a:r>
            <a:r>
              <a:rPr lang="el-GR" baseline="30000" dirty="0" smtClean="0"/>
              <a:t>β</a:t>
            </a:r>
            <a:r>
              <a:rPr lang="en-US" dirty="0" smtClean="0"/>
              <a:t> (mod p)</a:t>
            </a:r>
            <a:endParaRPr lang="el-GR" dirty="0" smtClean="0"/>
          </a:p>
          <a:p>
            <a:r>
              <a:rPr lang="en-US" dirty="0" smtClean="0"/>
              <a:t>Alice:</a:t>
            </a:r>
            <a:r>
              <a:rPr lang="el-GR" dirty="0" smtClean="0"/>
              <a:t> Υπολογίζει </a:t>
            </a:r>
            <a:r>
              <a:rPr lang="en-US" dirty="0" smtClean="0"/>
              <a:t>B</a:t>
            </a:r>
            <a:r>
              <a:rPr lang="el-GR" baseline="30000" dirty="0" smtClean="0"/>
              <a:t>α</a:t>
            </a:r>
            <a:r>
              <a:rPr lang="el-GR" dirty="0" smtClean="0"/>
              <a:t> </a:t>
            </a:r>
            <a:r>
              <a:rPr lang="en-US" dirty="0" smtClean="0"/>
              <a:t>(mod </a:t>
            </a:r>
            <a:r>
              <a:rPr lang="en-US" dirty="0"/>
              <a:t>p</a:t>
            </a:r>
            <a:r>
              <a:rPr lang="en-US" dirty="0" smtClean="0"/>
              <a:t>)</a:t>
            </a:r>
            <a:r>
              <a:rPr lang="el-GR" dirty="0" smtClean="0"/>
              <a:t> = </a:t>
            </a:r>
            <a:r>
              <a:rPr lang="el-GR" dirty="0"/>
              <a:t>(</a:t>
            </a:r>
            <a:r>
              <a:rPr lang="en-US" dirty="0"/>
              <a:t>g</a:t>
            </a:r>
            <a:r>
              <a:rPr lang="el-GR" baseline="30000" dirty="0"/>
              <a:t>β</a:t>
            </a:r>
            <a:r>
              <a:rPr lang="el-GR" dirty="0"/>
              <a:t>)</a:t>
            </a:r>
            <a:r>
              <a:rPr lang="el-GR" baseline="30000" dirty="0"/>
              <a:t>α</a:t>
            </a:r>
            <a:r>
              <a:rPr lang="el-GR" dirty="0"/>
              <a:t> </a:t>
            </a:r>
            <a:r>
              <a:rPr lang="en-US" dirty="0"/>
              <a:t>(mod p)</a:t>
            </a:r>
            <a:r>
              <a:rPr lang="el-GR" dirty="0" smtClean="0"/>
              <a:t> = </a:t>
            </a:r>
            <a:r>
              <a:rPr lang="en-US" dirty="0" smtClean="0"/>
              <a:t>g</a:t>
            </a:r>
            <a:r>
              <a:rPr lang="el-GR" baseline="30000" dirty="0" smtClean="0"/>
              <a:t>βα</a:t>
            </a:r>
            <a:r>
              <a:rPr lang="el-GR" dirty="0" smtClean="0"/>
              <a:t> </a:t>
            </a:r>
            <a:r>
              <a:rPr lang="en-US" dirty="0"/>
              <a:t>(mod p</a:t>
            </a:r>
            <a:r>
              <a:rPr lang="en-US" dirty="0" smtClean="0"/>
              <a:t>)</a:t>
            </a:r>
            <a:endParaRPr lang="el-GR" dirty="0" smtClean="0"/>
          </a:p>
          <a:p>
            <a:r>
              <a:rPr lang="en-US" dirty="0" smtClean="0"/>
              <a:t>Bob:</a:t>
            </a:r>
            <a:r>
              <a:rPr lang="el-GR" dirty="0" smtClean="0"/>
              <a:t> </a:t>
            </a:r>
            <a:r>
              <a:rPr lang="el-GR" dirty="0"/>
              <a:t>Υπολογίζει </a:t>
            </a:r>
            <a:r>
              <a:rPr lang="en-US" dirty="0" smtClean="0"/>
              <a:t>A</a:t>
            </a:r>
            <a:r>
              <a:rPr lang="el-GR" baseline="30000" dirty="0" smtClean="0"/>
              <a:t>β</a:t>
            </a:r>
            <a:r>
              <a:rPr lang="el-GR" dirty="0" smtClean="0"/>
              <a:t> </a:t>
            </a:r>
            <a:r>
              <a:rPr lang="en-US" dirty="0"/>
              <a:t>(mod p)</a:t>
            </a:r>
            <a:r>
              <a:rPr lang="el-GR" dirty="0"/>
              <a:t> = (</a:t>
            </a:r>
            <a:r>
              <a:rPr lang="en-US" dirty="0" smtClean="0"/>
              <a:t>g</a:t>
            </a:r>
            <a:r>
              <a:rPr lang="el-GR" baseline="30000" dirty="0" smtClean="0"/>
              <a:t>α</a:t>
            </a:r>
            <a:r>
              <a:rPr lang="el-GR" dirty="0" smtClean="0"/>
              <a:t>)</a:t>
            </a:r>
            <a:r>
              <a:rPr lang="el-GR" baseline="30000" dirty="0" smtClean="0"/>
              <a:t>β</a:t>
            </a:r>
            <a:r>
              <a:rPr lang="el-GR" dirty="0" smtClean="0"/>
              <a:t> </a:t>
            </a:r>
            <a:r>
              <a:rPr lang="en-US" dirty="0"/>
              <a:t>(mod p)</a:t>
            </a:r>
            <a:r>
              <a:rPr lang="el-GR" dirty="0"/>
              <a:t> = </a:t>
            </a:r>
            <a:r>
              <a:rPr lang="en-US" dirty="0" smtClean="0"/>
              <a:t>g</a:t>
            </a:r>
            <a:r>
              <a:rPr lang="el-GR" baseline="30000" dirty="0" smtClean="0"/>
              <a:t>αβ</a:t>
            </a:r>
            <a:r>
              <a:rPr lang="el-GR" dirty="0" smtClean="0"/>
              <a:t> </a:t>
            </a:r>
            <a:r>
              <a:rPr lang="en-US" dirty="0"/>
              <a:t>(mod p</a:t>
            </a:r>
            <a:r>
              <a:rPr lang="en-US" dirty="0" smtClean="0"/>
              <a:t>)</a:t>
            </a:r>
            <a:endParaRPr lang="el-GR" dirty="0" smtClean="0"/>
          </a:p>
          <a:p>
            <a:r>
              <a:rPr lang="el-GR" dirty="0" smtClean="0"/>
              <a:t>Αντιμεταθετική ιδιότητα: </a:t>
            </a:r>
            <a:r>
              <a:rPr lang="en-US" dirty="0"/>
              <a:t>g</a:t>
            </a:r>
            <a:r>
              <a:rPr lang="el-GR" baseline="30000" dirty="0"/>
              <a:t>αβ</a:t>
            </a:r>
            <a:r>
              <a:rPr lang="el-GR" dirty="0"/>
              <a:t> </a:t>
            </a:r>
            <a:r>
              <a:rPr lang="en-US" dirty="0"/>
              <a:t>(mod p</a:t>
            </a:r>
            <a:r>
              <a:rPr lang="en-US" dirty="0" smtClean="0"/>
              <a:t>) = g</a:t>
            </a:r>
            <a:r>
              <a:rPr lang="el-GR" baseline="30000" dirty="0" smtClean="0"/>
              <a:t>βα</a:t>
            </a:r>
            <a:r>
              <a:rPr lang="el-GR" dirty="0" smtClean="0"/>
              <a:t> </a:t>
            </a:r>
            <a:r>
              <a:rPr lang="en-US" dirty="0"/>
              <a:t>(mod p</a:t>
            </a:r>
            <a:r>
              <a:rPr lang="en-US" dirty="0" smtClean="0"/>
              <a:t>) = s</a:t>
            </a:r>
          </a:p>
          <a:p>
            <a:r>
              <a:rPr lang="en-US" dirty="0" smtClean="0"/>
              <a:t>s </a:t>
            </a:r>
            <a:r>
              <a:rPr lang="el-GR" dirty="0" smtClean="0"/>
              <a:t>μυστικό κλειδί</a:t>
            </a:r>
          </a:p>
          <a:p>
            <a:r>
              <a:rPr lang="en-US" dirty="0" smtClean="0"/>
              <a:t>Eve: </a:t>
            </a:r>
            <a:r>
              <a:rPr lang="el-GR" dirty="0" smtClean="0"/>
              <a:t>Δεν μπορεί να ανακτήσει το α από το Α ή β από το Β λόγω διακριτού λογαρίθμου</a:t>
            </a:r>
            <a:endParaRPr lang="el-GR" dirty="0"/>
          </a:p>
          <a:p>
            <a:endParaRPr lang="el-GR" dirty="0"/>
          </a:p>
          <a:p>
            <a:pPr marL="0" indent="0">
              <a:buNone/>
            </a:pP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18841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p, q </a:t>
            </a:r>
            <a:r>
              <a:rPr lang="el-GR" dirty="0" smtClean="0"/>
              <a:t>πρώτοι</a:t>
            </a:r>
          </a:p>
          <a:p>
            <a:r>
              <a:rPr lang="en-US" dirty="0" smtClean="0"/>
              <a:t>n = </a:t>
            </a:r>
            <a:r>
              <a:rPr lang="en-US" dirty="0" err="1" smtClean="0"/>
              <a:t>pq</a:t>
            </a:r>
            <a:endParaRPr lang="en-US" dirty="0" smtClean="0"/>
          </a:p>
          <a:p>
            <a:r>
              <a:rPr lang="en-US" dirty="0" smtClean="0"/>
              <a:t>e </a:t>
            </a:r>
            <a:r>
              <a:rPr lang="el-GR" dirty="0" smtClean="0"/>
              <a:t>τυχαίος αριθμός από 2 έως </a:t>
            </a:r>
            <a:r>
              <a:rPr lang="en-US" dirty="0" smtClean="0"/>
              <a:t>n - 2</a:t>
            </a:r>
          </a:p>
          <a:p>
            <a:r>
              <a:rPr lang="en-US" dirty="0" smtClean="0"/>
              <a:t>d </a:t>
            </a:r>
            <a:r>
              <a:rPr lang="el-GR" dirty="0" smtClean="0"/>
              <a:t>επιλέγεται έτσι ώστε </a:t>
            </a:r>
            <a:r>
              <a:rPr lang="en-US" dirty="0" smtClean="0"/>
              <a:t>de = 1 (mod </a:t>
            </a:r>
            <a:r>
              <a:rPr lang="el-GR" dirty="0" smtClean="0"/>
              <a:t>φ(</a:t>
            </a:r>
            <a:r>
              <a:rPr lang="en-US" dirty="0" smtClean="0"/>
              <a:t>n</a:t>
            </a:r>
            <a:r>
              <a:rPr lang="el-GR" dirty="0"/>
              <a:t>)</a:t>
            </a:r>
            <a:r>
              <a:rPr lang="en-US" dirty="0" smtClean="0"/>
              <a:t>)</a:t>
            </a:r>
          </a:p>
          <a:p>
            <a:r>
              <a:rPr lang="el-GR" dirty="0" smtClean="0"/>
              <a:t>Κρυπτογράφηση: </a:t>
            </a:r>
            <a:r>
              <a:rPr lang="en-US" dirty="0" smtClean="0"/>
              <a:t>c = m</a:t>
            </a:r>
            <a:r>
              <a:rPr lang="en-US" baseline="30000" dirty="0" smtClean="0"/>
              <a:t>e</a:t>
            </a:r>
            <a:r>
              <a:rPr lang="en-US" dirty="0" smtClean="0"/>
              <a:t> (</a:t>
            </a:r>
            <a:r>
              <a:rPr lang="en-US" smtClean="0"/>
              <a:t>mod n)</a:t>
            </a:r>
            <a:endParaRPr lang="en-US" dirty="0" smtClean="0"/>
          </a:p>
          <a:p>
            <a:r>
              <a:rPr lang="el-GR" dirty="0" smtClean="0"/>
              <a:t>Αποκρυπτογράφηση: </a:t>
            </a:r>
            <a:r>
              <a:rPr lang="en-US" dirty="0" smtClean="0"/>
              <a:t>m = c</a:t>
            </a:r>
            <a:r>
              <a:rPr lang="en-US" baseline="30000" dirty="0" smtClean="0"/>
              <a:t>d</a:t>
            </a:r>
            <a:r>
              <a:rPr lang="en-US" dirty="0" smtClean="0"/>
              <a:t> (mod n)</a:t>
            </a:r>
          </a:p>
          <a:p>
            <a:r>
              <a:rPr lang="el-GR" dirty="0" smtClean="0"/>
              <a:t>Ορθότητα: </a:t>
            </a:r>
            <a:r>
              <a:rPr lang="en-US" dirty="0" smtClean="0"/>
              <a:t>m</a:t>
            </a:r>
            <a:r>
              <a:rPr lang="en-US" baseline="30000" dirty="0" smtClean="0"/>
              <a:t>ed</a:t>
            </a:r>
            <a:r>
              <a:rPr lang="en-US" dirty="0" smtClean="0"/>
              <a:t> = m (mod n)</a:t>
            </a:r>
          </a:p>
          <a:p>
            <a:r>
              <a:rPr lang="el-GR" dirty="0" smtClean="0"/>
              <a:t>Μικρό θεώρημα </a:t>
            </a:r>
            <a:r>
              <a:rPr lang="en-US" dirty="0" smtClean="0"/>
              <a:t>Fermat: m</a:t>
            </a:r>
            <a:r>
              <a:rPr lang="el-GR" baseline="30000" dirty="0" smtClean="0"/>
              <a:t>φ(</a:t>
            </a:r>
            <a:r>
              <a:rPr lang="en-US" baseline="30000" dirty="0" smtClean="0"/>
              <a:t>n)</a:t>
            </a:r>
            <a:r>
              <a:rPr lang="en-US" dirty="0" smtClean="0"/>
              <a:t> = 1 (mod 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4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Μάθαμε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Έννοιες στην </a:t>
            </a:r>
            <a:r>
              <a:rPr lang="el-GR" dirty="0" smtClean="0"/>
              <a:t>κρυπτογραφία</a:t>
            </a:r>
            <a:endParaRPr lang="en-US" dirty="0"/>
          </a:p>
          <a:p>
            <a:r>
              <a:rPr lang="el-GR" dirty="0" smtClean="0"/>
              <a:t>Συμμετρική κρυπτογραφία - </a:t>
            </a:r>
            <a:r>
              <a:rPr lang="en-US" dirty="0" smtClean="0"/>
              <a:t>AES</a:t>
            </a:r>
            <a:endParaRPr lang="el-GR" dirty="0"/>
          </a:p>
          <a:p>
            <a:r>
              <a:rPr lang="el-GR" dirty="0"/>
              <a:t>Έννοιες στην ασύμμετρη </a:t>
            </a:r>
            <a:r>
              <a:rPr lang="el-GR" dirty="0" smtClean="0"/>
              <a:t>κρυπτογραφία</a:t>
            </a:r>
            <a:endParaRPr lang="en-US" dirty="0" smtClean="0"/>
          </a:p>
          <a:p>
            <a:r>
              <a:rPr lang="en-US" dirty="0" smtClean="0"/>
              <a:t>RSA</a:t>
            </a:r>
            <a:endParaRPr lang="en-US" dirty="0"/>
          </a:p>
          <a:p>
            <a:r>
              <a:rPr lang="el-GR" dirty="0" smtClean="0"/>
              <a:t>Κρυπτογράφηση </a:t>
            </a:r>
            <a:r>
              <a:rPr lang="el-GR" dirty="0"/>
              <a:t>&amp; αποκρυπτογράφηση μηνυμάτων</a:t>
            </a:r>
          </a:p>
          <a:p>
            <a:r>
              <a:rPr lang="el-GR" dirty="0"/>
              <a:t>Ψηφιακές υπογραφές &amp; </a:t>
            </a:r>
            <a:r>
              <a:rPr lang="el-GR" dirty="0" smtClean="0"/>
              <a:t>επιβεβαίωση</a:t>
            </a:r>
            <a:endParaRPr lang="en-US" dirty="0" smtClean="0"/>
          </a:p>
          <a:p>
            <a:r>
              <a:rPr lang="el-GR" dirty="0" smtClean="0"/>
              <a:t>Ανταλλαγή κλειδιών</a:t>
            </a:r>
          </a:p>
          <a:p>
            <a:r>
              <a:rPr lang="en-US" dirty="0" err="1" smtClean="0"/>
              <a:t>Diffie</a:t>
            </a:r>
            <a:r>
              <a:rPr lang="en-US" dirty="0" smtClean="0"/>
              <a:t>-Hellman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0953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228600"/>
            <a:ext cx="9753600" cy="7315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99508" y="-258357"/>
            <a:ext cx="9937104" cy="7272808"/>
          </a:xfrm>
          <a:prstGeom prst="rect">
            <a:avLst/>
          </a:prstGeom>
          <a:solidFill>
            <a:srgbClr val="292934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990600"/>
          </a:xfrm>
        </p:spPr>
        <p:txBody>
          <a:bodyPr/>
          <a:lstStyle/>
          <a:p>
            <a:pPr algn="ctr"/>
            <a:r>
              <a:rPr lang="el-G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Ευχαριστώ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 </a:t>
            </a:r>
            <a:r>
              <a:rPr lang="el-G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Ερωτήσεις;</a:t>
            </a:r>
            <a:endParaRPr lang="el-G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067944" y="1927920"/>
            <a:ext cx="1696616" cy="53265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dionyziz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s://gs1.wac.edgecastcdn.net/8019B6/data.tumblr.com/34e4770802e6bd66428e79e235a3315c/tumblr_mq7j7gttgV1s66w3zo1_12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896" y="1863481"/>
            <a:ext cx="813048" cy="661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75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15885"/>
            <a:ext cx="411480" cy="1325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97" y="4335368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268" y="2341765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4739" y="5661248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12652" y="177281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63888" y="1484784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2894" y="1588150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Κρυπτογράφηση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 flipH="1">
            <a:off x="4515712" y="2060848"/>
            <a:ext cx="5497" cy="259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52894" y="4672779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88666" y="4795129"/>
            <a:ext cx="18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 smtClean="0">
                <a:solidFill>
                  <a:schemeClr val="bg1"/>
                </a:solidFill>
              </a:rPr>
              <a:t>Αποκρυπτογράφηση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15712" y="1015885"/>
            <a:ext cx="0" cy="46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orkscrewsonline.com/images/brass_key_21_corkscr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230" y="429816"/>
            <a:ext cx="492964" cy="5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V="1">
            <a:off x="4495145" y="5276991"/>
            <a:ext cx="8740" cy="384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http://www.corkscrewsonline.com/images/brass_key_21_corkscr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792" y="5805517"/>
            <a:ext cx="492964" cy="5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5478530" y="4941168"/>
            <a:ext cx="749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71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/>
          <a:lstStyle/>
          <a:p>
            <a:r>
              <a:rPr lang="en-US" dirty="0" smtClean="0"/>
              <a:t>m</a:t>
            </a:r>
          </a:p>
          <a:p>
            <a:pPr lvl="1"/>
            <a:r>
              <a:rPr lang="en-US" dirty="0" smtClean="0"/>
              <a:t>message </a:t>
            </a:r>
            <a:r>
              <a:rPr lang="el-GR" dirty="0"/>
              <a:t>–</a:t>
            </a:r>
            <a:r>
              <a:rPr lang="el-GR" dirty="0" smtClean="0"/>
              <a:t> καθαρό κείμενο</a:t>
            </a:r>
            <a:endParaRPr lang="en-US" dirty="0" smtClean="0"/>
          </a:p>
          <a:p>
            <a:r>
              <a:rPr lang="en-US" dirty="0"/>
              <a:t>s</a:t>
            </a:r>
          </a:p>
          <a:p>
            <a:pPr lvl="1"/>
            <a:r>
              <a:rPr lang="en-US" dirty="0" smtClean="0"/>
              <a:t>secret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 smtClean="0"/>
              <a:t>μυστικό κλειδί</a:t>
            </a:r>
            <a:endParaRPr lang="en-US" dirty="0" smtClean="0"/>
          </a:p>
          <a:p>
            <a:r>
              <a:rPr lang="en-US" dirty="0" smtClean="0"/>
              <a:t>c = E(s, m)</a:t>
            </a:r>
          </a:p>
          <a:p>
            <a:pPr lvl="1"/>
            <a:r>
              <a:rPr lang="en-US" dirty="0" smtClean="0"/>
              <a:t>encrypt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 smtClean="0"/>
              <a:t>κρυπτογράφηση </a:t>
            </a:r>
            <a:r>
              <a:rPr lang="en-US" dirty="0" smtClean="0"/>
              <a:t>m</a:t>
            </a:r>
            <a:r>
              <a:rPr lang="el-GR" dirty="0" smtClean="0"/>
              <a:t> με κλειδί </a:t>
            </a:r>
            <a:r>
              <a:rPr lang="en-US" dirty="0" smtClean="0"/>
              <a:t>s</a:t>
            </a:r>
          </a:p>
          <a:p>
            <a:pPr lvl="1"/>
            <a:r>
              <a:rPr lang="el-GR" dirty="0" smtClean="0"/>
              <a:t>δίνει ως αποτέλεσμα κρυπτοκείμενο </a:t>
            </a:r>
            <a:r>
              <a:rPr lang="en-US" dirty="0" smtClean="0"/>
              <a:t>c</a:t>
            </a:r>
          </a:p>
          <a:p>
            <a:r>
              <a:rPr lang="en-US" dirty="0"/>
              <a:t>m</a:t>
            </a:r>
            <a:r>
              <a:rPr lang="en-US" dirty="0" smtClean="0"/>
              <a:t> = D(s, c)</a:t>
            </a:r>
          </a:p>
          <a:p>
            <a:pPr lvl="1"/>
            <a:r>
              <a:rPr lang="en-US" dirty="0" smtClean="0"/>
              <a:t>decrypt </a:t>
            </a:r>
            <a:r>
              <a:rPr lang="el-GR" dirty="0" smtClean="0"/>
              <a:t>– αποκρυπτογράφηση </a:t>
            </a:r>
            <a:r>
              <a:rPr lang="en-US" dirty="0" smtClean="0"/>
              <a:t>c </a:t>
            </a:r>
            <a:r>
              <a:rPr lang="el-GR" dirty="0" smtClean="0"/>
              <a:t>με κλειδί </a:t>
            </a:r>
            <a:r>
              <a:rPr lang="en-US" dirty="0" smtClean="0"/>
              <a:t>s</a:t>
            </a:r>
          </a:p>
          <a:p>
            <a:pPr lvl="1"/>
            <a:r>
              <a:rPr lang="el-GR" dirty="0" smtClean="0"/>
              <a:t>δίνει ως αποτέλεσμα το καθαρό κείμενο </a:t>
            </a:r>
            <a:r>
              <a:rPr lang="en-US" dirty="0" smtClean="0"/>
              <a:t>m</a:t>
            </a:r>
          </a:p>
          <a:p>
            <a:r>
              <a:rPr lang="el-GR" dirty="0" smtClean="0"/>
              <a:t>Ορθότητα: </a:t>
            </a:r>
            <a:r>
              <a:rPr lang="en-US" dirty="0" smtClean="0"/>
              <a:t>D(s, E(s, m)) =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1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15885"/>
            <a:ext cx="411480" cy="1325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97" y="4335368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268" y="2341765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4739" y="5661248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12652" y="177281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63888" y="1484784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2894" y="1588150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Κρυπτογράφηση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 flipH="1">
            <a:off x="4515712" y="2060848"/>
            <a:ext cx="5497" cy="259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52894" y="4672779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88666" y="4795129"/>
            <a:ext cx="18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 smtClean="0">
                <a:solidFill>
                  <a:schemeClr val="bg1"/>
                </a:solidFill>
              </a:rPr>
              <a:t>Αποκρυπτογράφηση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15712" y="1015885"/>
            <a:ext cx="0" cy="46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orkscrewsonline.com/images/brass_key_21_corkscr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230" y="429816"/>
            <a:ext cx="492964" cy="5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V="1">
            <a:off x="4495145" y="5276991"/>
            <a:ext cx="8740" cy="384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http://www.corkscrewsonline.com/images/brass_key_21_corkscr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792" y="5805517"/>
            <a:ext cx="492964" cy="5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5478530" y="4941168"/>
            <a:ext cx="749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mattcutts.com/images/blackhat-stickm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39" y="2673291"/>
            <a:ext cx="463414" cy="13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3073" y="14034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09786" y="20655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30681" y="45694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6998" y="10561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20759" y="52926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64448" y="3956093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xkcd" panose="02000603000000000000" pitchFamily="2" charset="0"/>
              </a:rPr>
              <a:t>EVE</a:t>
            </a:r>
            <a:endParaRPr lang="en-US" dirty="0">
              <a:latin typeface="xkcd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3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Δε μιλάμε γενικά για «ασφαλή» ή «ανασφαλή» συστήματα</a:t>
            </a:r>
          </a:p>
          <a:p>
            <a:r>
              <a:rPr lang="el-GR" dirty="0" smtClean="0"/>
              <a:t>Ορίζουμε τι είδους ασφάλεια θέλουμε</a:t>
            </a:r>
          </a:p>
          <a:p>
            <a:r>
              <a:rPr lang="el-GR" dirty="0" smtClean="0"/>
              <a:t>Δε γίνεται ένα σύστημα να είναι απόλυτα «ασφαλές»</a:t>
            </a:r>
          </a:p>
          <a:p>
            <a:r>
              <a:rPr lang="el-GR" dirty="0" smtClean="0"/>
              <a:t>Ποιος είναι ο εχθρός μας;</a:t>
            </a:r>
          </a:p>
          <a:p>
            <a:pPr lvl="1"/>
            <a:r>
              <a:rPr lang="el-GR" dirty="0" smtClean="0"/>
              <a:t>Ένας φίλος που μας κάνει πλάκα;</a:t>
            </a:r>
          </a:p>
          <a:p>
            <a:pPr lvl="1"/>
            <a:r>
              <a:rPr lang="el-GR" dirty="0" smtClean="0"/>
              <a:t>Ένας πρώην σύζυγος;</a:t>
            </a:r>
          </a:p>
          <a:p>
            <a:pPr lvl="1"/>
            <a:r>
              <a:rPr lang="el-GR" dirty="0" smtClean="0"/>
              <a:t>Ένας εταιρικός κατάσκοπος;</a:t>
            </a:r>
          </a:p>
          <a:p>
            <a:pPr lvl="1"/>
            <a:r>
              <a:rPr lang="el-GR" dirty="0" smtClean="0"/>
              <a:t>Μία κυβέρνηση;</a:t>
            </a:r>
          </a:p>
          <a:p>
            <a:pPr lvl="1"/>
            <a:r>
              <a:rPr lang="el-GR" dirty="0" smtClean="0"/>
              <a:t>Οι μυστικές υπηρεσίες;</a:t>
            </a:r>
          </a:p>
          <a:p>
            <a:r>
              <a:rPr lang="el-GR" dirty="0" smtClean="0"/>
              <a:t>Πόσα χρήματα μπορεί να ξοδέψει ο εχθρός μας;</a:t>
            </a:r>
          </a:p>
          <a:p>
            <a:r>
              <a:rPr lang="el-GR" dirty="0" smtClean="0"/>
              <a:t>Πόσο χρόνο μπορεί να ξοδέψει ο εχθρός μας;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05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</a:t>
            </a:r>
            <a:r>
              <a:rPr lang="en-US" dirty="0"/>
              <a:t>t</a:t>
            </a:r>
            <a:r>
              <a:rPr lang="en-US" dirty="0" smtClean="0"/>
              <a:t>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Αναρωτηθείτε</a:t>
            </a:r>
            <a:endParaRPr lang="en-US" dirty="0" smtClean="0"/>
          </a:p>
          <a:p>
            <a:r>
              <a:rPr lang="el-GR" dirty="0" smtClean="0"/>
              <a:t>Για να «χακάρει» κάποιος ένα </a:t>
            </a:r>
            <a:r>
              <a:rPr lang="en-US" dirty="0" smtClean="0"/>
              <a:t>website</a:t>
            </a:r>
            <a:endParaRPr lang="el-GR" dirty="0" smtClean="0"/>
          </a:p>
          <a:p>
            <a:pPr lvl="1"/>
            <a:r>
              <a:rPr lang="el-GR" dirty="0" smtClean="0"/>
              <a:t>Είναι πιο φθηνό να «σπάσει» ένα κρυπτογραφικό κλειδί;</a:t>
            </a:r>
          </a:p>
          <a:p>
            <a:pPr lvl="1"/>
            <a:r>
              <a:rPr lang="el-GR" dirty="0" smtClean="0"/>
              <a:t>...ή να «λαδώσει» ένα προγραμματιστή;</a:t>
            </a:r>
          </a:p>
          <a:p>
            <a:r>
              <a:rPr lang="el-GR" dirty="0" smtClean="0"/>
              <a:t>Για να κλέψει κάποιοες δεδομένα από τον υπολογιστή σου</a:t>
            </a:r>
          </a:p>
          <a:p>
            <a:pPr lvl="1"/>
            <a:r>
              <a:rPr lang="el-GR" dirty="0" smtClean="0"/>
              <a:t>Είναι πιο φθηνό να φτιάξει και να σε μολύνει με έναν ιό;</a:t>
            </a:r>
          </a:p>
          <a:p>
            <a:pPr lvl="1"/>
            <a:r>
              <a:rPr lang="el-GR" dirty="0" smtClean="0"/>
              <a:t>...ή να τον χρησιμοποιήσει όταν τον ξεχάσεις ξεκλείδωτο;</a:t>
            </a:r>
          </a:p>
          <a:p>
            <a:r>
              <a:rPr lang="el-GR" dirty="0" smtClean="0"/>
              <a:t>Για να διαβάσει κάποιος τα κρυπτογραφημένα μηνύματά σου</a:t>
            </a:r>
          </a:p>
          <a:p>
            <a:pPr lvl="1"/>
            <a:r>
              <a:rPr lang="el-GR" dirty="0" smtClean="0"/>
              <a:t>Είναι πιο εύκολο να παραβιάσει την κρυπτογραφία;</a:t>
            </a:r>
          </a:p>
          <a:p>
            <a:pPr lvl="1"/>
            <a:r>
              <a:rPr lang="el-GR" dirty="0" smtClean="0"/>
              <a:t>...ή να αλλάξει το πληκτρολόγιό σου σε ένα κατασκοπικό;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50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Συμμετρική κρυπτογραφία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Σήμερα χρησιμοποιούμε το σύστημα </a:t>
            </a:r>
            <a:r>
              <a:rPr lang="en-US" dirty="0" smtClean="0"/>
              <a:t>AES</a:t>
            </a:r>
          </a:p>
          <a:p>
            <a:r>
              <a:rPr lang="el-GR" dirty="0" smtClean="0"/>
              <a:t>Γρήγορη</a:t>
            </a:r>
          </a:p>
          <a:p>
            <a:r>
              <a:rPr lang="el-GR" dirty="0" smtClean="0"/>
              <a:t>Για κρυπτογράφηση σε σκληρούς δίσκους</a:t>
            </a:r>
          </a:p>
          <a:p>
            <a:r>
              <a:rPr lang="el-GR" dirty="0" smtClean="0"/>
              <a:t>Για κρυπτογράφηση πολλών δεδομένων στο δίκτυο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6378</TotalTime>
  <Words>1536</Words>
  <Application>Microsoft Office PowerPoint</Application>
  <PresentationFormat>On-screen Show (4:3)</PresentationFormat>
  <Paragraphs>280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Wingdings</vt:lpstr>
      <vt:lpstr>xkcd</vt:lpstr>
      <vt:lpstr>Clarity</vt:lpstr>
      <vt:lpstr>εννοιεσ Στην Κρυπτογραφια</vt:lpstr>
      <vt:lpstr>Στόχος της παρουσίασης</vt:lpstr>
      <vt:lpstr>Συμμετρική κρυπτογραφία</vt:lpstr>
      <vt:lpstr>PowerPoint Presentation</vt:lpstr>
      <vt:lpstr>PowerPoint Presentation</vt:lpstr>
      <vt:lpstr>PowerPoint Presentation</vt:lpstr>
      <vt:lpstr>Threat models</vt:lpstr>
      <vt:lpstr>Threat models</vt:lpstr>
      <vt:lpstr>Συμμετρική κρυπτογραφία</vt:lpstr>
      <vt:lpstr>Προβλήματα συμμετρικής κρυπτογραφίας</vt:lpstr>
      <vt:lpstr>Ασύμμετρη κρυπτογραφία</vt:lpstr>
      <vt:lpstr>Diffie &amp; Hellman</vt:lpstr>
      <vt:lpstr>RSA</vt:lpstr>
      <vt:lpstr>Ασύμμετρη κρυπτογραφία</vt:lpstr>
      <vt:lpstr>Ασύμμετρη κρυπτογραφία</vt:lpstr>
      <vt:lpstr>PowerPoint Presentation</vt:lpstr>
      <vt:lpstr>PowerPoint Presentation</vt:lpstr>
      <vt:lpstr>PowerPoint Presentation</vt:lpstr>
      <vt:lpstr>PowerPoint Presentation</vt:lpstr>
      <vt:lpstr>Από την θεωρία στην πράξη</vt:lpstr>
      <vt:lpstr>PowerPoint Presentation</vt:lpstr>
      <vt:lpstr>Quiz</vt:lpstr>
      <vt:lpstr>Quiz</vt:lpstr>
      <vt:lpstr>Ασύμμετρη κρυπτογραφία</vt:lpstr>
      <vt:lpstr>Quiz</vt:lpstr>
      <vt:lpstr>Ψηφιακές υπογραφές</vt:lpstr>
      <vt:lpstr>Ψηφιακές υπογραφές</vt:lpstr>
      <vt:lpstr>PowerPoint Presentation</vt:lpstr>
      <vt:lpstr>PowerPoint Presentation</vt:lpstr>
      <vt:lpstr>Ψηφιακές υπογραφές</vt:lpstr>
      <vt:lpstr>Μαθηματικά κρυπτογραφίας</vt:lpstr>
      <vt:lpstr>Διακριτός λογάριθμος</vt:lpstr>
      <vt:lpstr>Παραγοντοποίηση</vt:lpstr>
      <vt:lpstr>Ανταλλαγή κλειδιού</vt:lpstr>
      <vt:lpstr>PowerPoint Presentation</vt:lpstr>
      <vt:lpstr>Diffie-Hellman</vt:lpstr>
      <vt:lpstr>RSA</vt:lpstr>
      <vt:lpstr>Μάθαμε</vt:lpstr>
      <vt:lpstr>Ευχαριστώ! Ερωτήσεις;</vt:lpstr>
    </vt:vector>
  </TitlesOfParts>
  <Company>Kamibu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HTML, CSS</dc:title>
  <dc:creator>Dionysis Zindros</dc:creator>
  <cp:lastModifiedBy>john</cp:lastModifiedBy>
  <cp:revision>245</cp:revision>
  <dcterms:created xsi:type="dcterms:W3CDTF">2010-08-21T11:02:20Z</dcterms:created>
  <dcterms:modified xsi:type="dcterms:W3CDTF">2014-06-06T15:11:48Z</dcterms:modified>
</cp:coreProperties>
</file>